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40B67-9D15-4A63-BF42-5FA6D9362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Kwaliteitszorg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112C60-5D20-47D4-9AFD-FC525BEB4B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2</a:t>
            </a:r>
          </a:p>
        </p:txBody>
      </p:sp>
    </p:spTree>
    <p:extLst>
      <p:ext uri="{BB962C8B-B14F-4D97-AF65-F5344CB8AC3E}">
        <p14:creationId xmlns:p14="http://schemas.microsoft.com/office/powerpoint/2010/main" val="306729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A72CE-D863-482A-9A75-85406C401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B95B53-DD9E-4896-B136-018A7534B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heSerif HP5 Plain" panose="020A0503050302020204" pitchFamily="18" charset="0"/>
              </a:rPr>
              <a:t>14.5	De </a:t>
            </a:r>
            <a:r>
              <a:rPr lang="en-GB" dirty="0" err="1">
                <a:latin typeface="TheSerif HP5 Plain" panose="020A0503050302020204" pitchFamily="18" charset="0"/>
              </a:rPr>
              <a:t>Grondwet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en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grondrechten</a:t>
            </a:r>
            <a:endParaRPr lang="en-GB" dirty="0">
              <a:latin typeface="TheSerif HP5 Plain" panose="020A0503050302020204" pitchFamily="18" charset="0"/>
            </a:endParaRPr>
          </a:p>
          <a:p>
            <a:r>
              <a:rPr lang="en-GB" dirty="0">
                <a:latin typeface="TheSerif HP5 Plain" panose="020A0503050302020204" pitchFamily="18" charset="0"/>
              </a:rPr>
              <a:t>14.6	</a:t>
            </a:r>
            <a:r>
              <a:rPr lang="en-GB" dirty="0" err="1">
                <a:latin typeface="TheSerif HP5 Plain" panose="020A0503050302020204" pitchFamily="18" charset="0"/>
              </a:rPr>
              <a:t>Universele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Verklaring</a:t>
            </a:r>
            <a:r>
              <a:rPr lang="en-GB" dirty="0">
                <a:latin typeface="TheSerif HP5 Plain" panose="020A0503050302020204" pitchFamily="18" charset="0"/>
              </a:rPr>
              <a:t> van de </a:t>
            </a:r>
            <a:r>
              <a:rPr lang="en-GB" dirty="0" err="1">
                <a:latin typeface="TheSerif HP5 Plain" panose="020A0503050302020204" pitchFamily="18" charset="0"/>
              </a:rPr>
              <a:t>Rechten</a:t>
            </a:r>
            <a:r>
              <a:rPr lang="en-GB" dirty="0">
                <a:latin typeface="TheSerif HP5 Plain" panose="020A0503050302020204" pitchFamily="18" charset="0"/>
              </a:rPr>
              <a:t> van de </a:t>
            </a:r>
            <a:r>
              <a:rPr lang="en-GB" dirty="0" err="1">
                <a:latin typeface="TheSerif HP5 Plain" panose="020A0503050302020204" pitchFamily="18" charset="0"/>
              </a:rPr>
              <a:t>Mens</a:t>
            </a:r>
            <a:r>
              <a:rPr lang="en-GB" dirty="0">
                <a:latin typeface="TheSerif HP5 Plain" panose="020A0503050302020204" pitchFamily="18" charset="0"/>
              </a:rPr>
              <a:t> 	(UVRM)</a:t>
            </a:r>
          </a:p>
          <a:p>
            <a:r>
              <a:rPr lang="en-GB" dirty="0">
                <a:latin typeface="TheSerif HP5 Plain" panose="020A0503050302020204" pitchFamily="18" charset="0"/>
              </a:rPr>
              <a:t>14.7	</a:t>
            </a:r>
            <a:r>
              <a:rPr lang="en-GB" dirty="0" err="1">
                <a:latin typeface="TheSerif HP5 Plain" panose="020A0503050302020204" pitchFamily="18" charset="0"/>
              </a:rPr>
              <a:t>Verdieping</a:t>
            </a:r>
            <a:r>
              <a:rPr lang="en-GB" dirty="0">
                <a:latin typeface="TheSerif HP5 Plain" panose="020A0503050302020204" pitchFamily="18" charset="0"/>
              </a:rPr>
              <a:t>: </a:t>
            </a:r>
            <a:r>
              <a:rPr lang="en-GB" dirty="0" err="1">
                <a:latin typeface="TheSerif HP5 Plain" panose="020A0503050302020204" pitchFamily="18" charset="0"/>
              </a:rPr>
              <a:t>Mensenrechten</a:t>
            </a: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879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latin typeface="TheSerif HP5 Plain" panose="020A0503050302020204" pitchFamily="18" charset="0"/>
              </a:rPr>
              <a:t>14.5	 De </a:t>
            </a:r>
            <a:r>
              <a:rPr lang="en-GB" err="1">
                <a:latin typeface="TheSerif HP5 Plain" panose="020A0503050302020204" pitchFamily="18" charset="0"/>
              </a:rPr>
              <a:t>Grondwet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grondrechten</a:t>
            </a:r>
            <a:br>
              <a:rPr lang="en-GB">
                <a:latin typeface="TheSerif HP5 Plain" panose="020A0503050302020204" pitchFamily="18" charset="0"/>
              </a:rPr>
            </a:br>
            <a:endParaRPr lang="en-GB">
              <a:latin typeface="TheSerif HP5 Plain" panose="020A0503050302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TheSerif HP5 Plain"/>
              </a:rPr>
              <a:t>De 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grondwet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 is de 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hoogste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 wet in Nederland, 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hierin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staan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 de 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grondrechten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 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beschreven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. 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Grondrechten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beschermen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 burgers 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tegen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machtsmisbruik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 van </a:t>
            </a:r>
            <a:r>
              <a:rPr lang="en-GB" dirty="0" err="1">
                <a:solidFill>
                  <a:srgbClr val="000000"/>
                </a:solidFill>
                <a:latin typeface="TheSerif HP5 Plain"/>
              </a:rPr>
              <a:t>overheden</a:t>
            </a:r>
            <a:r>
              <a:rPr lang="en-GB" dirty="0">
                <a:solidFill>
                  <a:srgbClr val="000000"/>
                </a:solidFill>
                <a:latin typeface="TheSerif HP5 Plain"/>
              </a:rPr>
              <a:t>.</a:t>
            </a:r>
          </a:p>
          <a:p>
            <a:pPr marL="0" indent="0">
              <a:buNone/>
            </a:pP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14.5.1		</a:t>
            </a:r>
            <a:r>
              <a:rPr lang="en-GB" dirty="0" err="1">
                <a:latin typeface="TheSerif HP5 Plain" panose="020A0503050302020204" pitchFamily="18" charset="0"/>
              </a:rPr>
              <a:t>Klassieke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en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sociale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grondrechten</a:t>
            </a: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14.5.2		</a:t>
            </a:r>
            <a:r>
              <a:rPr lang="en-GB" dirty="0" err="1">
                <a:latin typeface="TheSerif HP5 Plain" panose="020A0503050302020204" pitchFamily="18" charset="0"/>
              </a:rPr>
              <a:t>Grondrechten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Nederlandse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Grondwet</a:t>
            </a: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3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latin typeface="TheSerif HP5 Plain" panose="020A0503050302020204" pitchFamily="18" charset="0"/>
              </a:rPr>
              <a:t>14.6 </a:t>
            </a:r>
            <a:r>
              <a:rPr lang="en-GB" err="1">
                <a:latin typeface="TheSerif HP5 Plain" panose="020A0503050302020204" pitchFamily="18" charset="0"/>
              </a:rPr>
              <a:t>Universele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Verklaring</a:t>
            </a:r>
            <a:r>
              <a:rPr lang="en-GB">
                <a:latin typeface="TheSerif HP5 Plain" panose="020A0503050302020204" pitchFamily="18" charset="0"/>
              </a:rPr>
              <a:t> van de </a:t>
            </a:r>
            <a:r>
              <a:rPr lang="en-GB" err="1">
                <a:latin typeface="TheSerif HP5 Plain" panose="020A0503050302020204" pitchFamily="18" charset="0"/>
              </a:rPr>
              <a:t>Rechten</a:t>
            </a:r>
            <a:r>
              <a:rPr lang="en-GB">
                <a:latin typeface="TheSerif HP5 Plain" panose="020A0503050302020204" pitchFamily="18" charset="0"/>
              </a:rPr>
              <a:t> van de </a:t>
            </a:r>
            <a:r>
              <a:rPr lang="en-GB" err="1">
                <a:latin typeface="TheSerif HP5 Plain" panose="020A0503050302020204" pitchFamily="18" charset="0"/>
              </a:rPr>
              <a:t>Mens</a:t>
            </a:r>
            <a:r>
              <a:rPr lang="en-GB">
                <a:latin typeface="TheSerif HP5 Plain" panose="020A0503050302020204" pitchFamily="18" charset="0"/>
              </a:rPr>
              <a:t> 	(UVRM)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14.6.1		</a:t>
            </a:r>
            <a:r>
              <a:rPr lang="en-GB" dirty="0" err="1">
                <a:latin typeface="TheSerif HP5 Plain" panose="020A0503050302020204" pitchFamily="18" charset="0"/>
              </a:rPr>
              <a:t>Inhoud</a:t>
            </a:r>
            <a:r>
              <a:rPr lang="en-GB" dirty="0">
                <a:latin typeface="TheSerif HP5 Plain" panose="020A0503050302020204" pitchFamily="18" charset="0"/>
              </a:rPr>
              <a:t> UVRM</a:t>
            </a:r>
          </a:p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14.6.2		</a:t>
            </a:r>
            <a:r>
              <a:rPr lang="nl-NL" dirty="0">
                <a:latin typeface="TheSerif HP5 Plain" panose="020A0503050302020204" pitchFamily="18" charset="0"/>
              </a:rPr>
              <a:t>Europees Verdrag van de Rechten van de Mens 									(EVRM)</a:t>
            </a: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14.6.3		VN-</a:t>
            </a:r>
            <a:r>
              <a:rPr lang="en-GB" dirty="0" err="1">
                <a:latin typeface="TheSerif HP5 Plain" panose="020A0503050302020204" pitchFamily="18" charset="0"/>
              </a:rPr>
              <a:t>Kinderrechtenverdrag</a:t>
            </a: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14.6.4		</a:t>
            </a:r>
            <a:r>
              <a:rPr lang="en-GB" dirty="0" err="1">
                <a:latin typeface="TheSerif HP5 Plain" panose="020A0503050302020204" pitchFamily="18" charset="0"/>
              </a:rPr>
              <a:t>Inhoud</a:t>
            </a:r>
            <a:r>
              <a:rPr lang="en-GB" dirty="0">
                <a:latin typeface="TheSerif HP5 Plain" panose="020A0503050302020204" pitchFamily="18" charset="0"/>
              </a:rPr>
              <a:t> VN-</a:t>
            </a:r>
            <a:r>
              <a:rPr lang="en-GB" dirty="0" err="1">
                <a:latin typeface="TheSerif HP5 Plain" panose="020A0503050302020204" pitchFamily="18" charset="0"/>
              </a:rPr>
              <a:t>Kinderrechtenverdrag</a:t>
            </a: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14.6.5		</a:t>
            </a:r>
            <a:r>
              <a:rPr lang="nl-NL" dirty="0">
                <a:latin typeface="TheSerif HP5 Plain" panose="020A0503050302020204" pitchFamily="18" charset="0"/>
              </a:rPr>
              <a:t>VN-Verdrag inzake de Rechten van Personen met een</a:t>
            </a:r>
          </a:p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			Handicap</a:t>
            </a:r>
          </a:p>
          <a:p>
            <a:pPr marL="0" indent="0">
              <a:buNone/>
            </a:pPr>
            <a:endParaRPr lang="en-GB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956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>
                <a:latin typeface="TheSerif HP5 Plain" panose="020A0503050302020204" pitchFamily="18" charset="0"/>
              </a:rPr>
              <a:t>14.7 </a:t>
            </a:r>
            <a:r>
              <a:rPr lang="en-GB" err="1">
                <a:latin typeface="TheSerif HP5 Plain" panose="020A0503050302020204" pitchFamily="18" charset="0"/>
              </a:rPr>
              <a:t>Verdieping</a:t>
            </a:r>
            <a:r>
              <a:rPr lang="en-GB">
                <a:latin typeface="TheSerif HP5 Plain" panose="020A0503050302020204" pitchFamily="18" charset="0"/>
              </a:rPr>
              <a:t>: </a:t>
            </a:r>
            <a:r>
              <a:rPr lang="en-GB" err="1">
                <a:latin typeface="TheSerif HP5 Plain" panose="020A0503050302020204" pitchFamily="18" charset="0"/>
              </a:rPr>
              <a:t>Mensenrechten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14.7.1		</a:t>
            </a:r>
            <a:r>
              <a:rPr lang="en-GB" dirty="0" err="1">
                <a:latin typeface="TheSerif HP5 Plain" panose="020A0503050302020204" pitchFamily="18" charset="0"/>
              </a:rPr>
              <a:t>Klassieke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en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sociale</a:t>
            </a:r>
            <a:r>
              <a:rPr lang="en-GB" dirty="0">
                <a:latin typeface="TheSerif HP5 Plain" panose="020A0503050302020204" pitchFamily="18" charset="0"/>
              </a:rPr>
              <a:t> </a:t>
            </a:r>
            <a:r>
              <a:rPr lang="en-GB" dirty="0" err="1">
                <a:latin typeface="TheSerif HP5 Plain" panose="020A0503050302020204" pitchFamily="18" charset="0"/>
              </a:rPr>
              <a:t>grondrechten</a:t>
            </a: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heSerif HP5 Plain" panose="020A0503050302020204" pitchFamily="18" charset="0"/>
              </a:rPr>
              <a:t>14.7.2		</a:t>
            </a:r>
            <a:r>
              <a:rPr lang="en-GB" dirty="0" err="1">
                <a:latin typeface="TheSerif HP5 Plain" panose="020A0503050302020204" pitchFamily="18" charset="0"/>
              </a:rPr>
              <a:t>Inspanningsverplichting</a:t>
            </a: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 dirty="0">
              <a:latin typeface="TheSerif HP5 Plain" panose="020A05030503020202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EC02C86-6BA9-4D3E-8A53-89547D203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655" y="3526762"/>
            <a:ext cx="4000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575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25</Words>
  <Application>Microsoft Office PowerPoint</Application>
  <PresentationFormat>Breedbeeld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TheSerif HP5 Plain</vt:lpstr>
      <vt:lpstr>Trebuchet MS</vt:lpstr>
      <vt:lpstr>Wingdings 3</vt:lpstr>
      <vt:lpstr>Facet</vt:lpstr>
      <vt:lpstr>Kwaliteitszorg</vt:lpstr>
      <vt:lpstr>Lesprogramma</vt:lpstr>
      <vt:lpstr>14.5  De Grondwet en grondrechten </vt:lpstr>
      <vt:lpstr>14.6 Universele Verklaring van de Rechten van de Mens  (UVRM)</vt:lpstr>
      <vt:lpstr>14.7 Verdieping: Mensenrechten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Kwaliteitszorg</dc:title>
  <dc:creator>Denise Dobber</dc:creator>
  <cp:lastModifiedBy>Denise Dobber</cp:lastModifiedBy>
  <cp:revision>3</cp:revision>
  <dcterms:created xsi:type="dcterms:W3CDTF">2017-11-15T13:39:02Z</dcterms:created>
  <dcterms:modified xsi:type="dcterms:W3CDTF">2017-11-15T13:58:59Z</dcterms:modified>
</cp:coreProperties>
</file>